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6"/>
  </p:notesMasterIdLst>
  <p:sldIdLst>
    <p:sldId id="258" r:id="rId2"/>
    <p:sldId id="297" r:id="rId3"/>
    <p:sldId id="259" r:id="rId4"/>
    <p:sldId id="261" r:id="rId5"/>
    <p:sldId id="265" r:id="rId6"/>
    <p:sldId id="280" r:id="rId7"/>
    <p:sldId id="263" r:id="rId8"/>
    <p:sldId id="264" r:id="rId9"/>
    <p:sldId id="262" r:id="rId10"/>
    <p:sldId id="281" r:id="rId11"/>
    <p:sldId id="266" r:id="rId12"/>
    <p:sldId id="267" r:id="rId13"/>
    <p:sldId id="268" r:id="rId14"/>
    <p:sldId id="282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98" r:id="rId26"/>
    <p:sldId id="283" r:id="rId27"/>
    <p:sldId id="299" r:id="rId28"/>
    <p:sldId id="300" r:id="rId29"/>
    <p:sldId id="301" r:id="rId30"/>
    <p:sldId id="302" r:id="rId31"/>
    <p:sldId id="303" r:id="rId32"/>
    <p:sldId id="304" r:id="rId33"/>
    <p:sldId id="305" r:id="rId34"/>
    <p:sldId id="279" r:id="rId35"/>
  </p:sldIdLst>
  <p:sldSz cx="12192000" cy="6858000"/>
  <p:notesSz cx="6858000" cy="9144000"/>
  <p:embeddedFontLst>
    <p:embeddedFont>
      <p:font typeface="맑은 고딕" panose="020B0503020000020004" pitchFamily="34" charset="-127"/>
      <p:regular r:id="rId37"/>
      <p:bold r:id="rId38"/>
    </p:embeddedFon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Cavolini" panose="03000502040302020204" pitchFamily="66" charset="0"/>
      <p:regular r:id="rId43"/>
      <p:bold r:id="rId44"/>
      <p:italic r:id="rId45"/>
      <p:boldItalic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8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8" autoAdjust="0"/>
    <p:restoredTop sz="81301" autoAdjust="0"/>
  </p:normalViewPr>
  <p:slideViewPr>
    <p:cSldViewPr snapToGrid="0">
      <p:cViewPr varScale="1">
        <p:scale>
          <a:sx n="103" d="100"/>
          <a:sy n="103" d="100"/>
        </p:scale>
        <p:origin x="88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0" Type="http://schemas.openxmlformats.org/officeDocument/2006/relationships/slide" Target="slides/slide19.xml"/><Relationship Id="rId41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924809-4E44-4AD4-AB24-F80B0D48353C}" type="datetimeFigureOut">
              <a:rPr lang="en-US" smtClean="0"/>
              <a:t>5/27/20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8B7A66-F282-413F-A334-5945241301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552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8B7A66-F282-413F-A334-59452413012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18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35DDF22-05E6-0043-BAAC-C101AE05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E985A82-D264-6148-BE08-3DD69FF2F2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25C65FE-B375-1B40-A46A-45DE13718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2020. 5. 27.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98071A4-614F-3642-BEDB-E35D87B53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BABED51-F6A8-9349-9C33-0850B6CB7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799960774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7A388E1-9ADB-B84E-B8AB-49190BBFE9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FDFAD192-6A44-9446-B005-BAD76559A9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50AF738-08B6-274D-9E28-3A6EFF1B1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2020. 5. 27.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194E5B3-E6D5-394C-ABEB-337A2D75C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50BD912-5C33-0F4A-B041-CC3ABD0B2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165912230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D300A48-6BA3-1647-97E8-D9EE695D0F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73567-765C-624C-B964-9F26746229A9}" type="datetimeFigureOut">
              <a:rPr kumimoji="1" lang="ko-KR" altLang="en-US" smtClean="0"/>
              <a:t>2020. 5. 27.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9E97688-7B1B-2B46-B7BC-91340B2EC2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4375E4B-9A6A-B54A-A76E-891593EBA9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6D98E4D9-4575-BF4C-9FA1-1B839DE2B7A4}"/>
              </a:ext>
            </a:extLst>
          </p:cNvPr>
          <p:cNvSpPr txBox="1"/>
          <p:nvPr userDrawn="1"/>
        </p:nvSpPr>
        <p:spPr>
          <a:xfrm>
            <a:off x="0" y="6175022"/>
            <a:ext cx="12192000" cy="682978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0926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</p:sldLayoutIdLst>
  <p:transition spd="slow">
    <p:cover/>
  </p:transition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e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1.emf"/><Relationship Id="rId5" Type="http://schemas.openxmlformats.org/officeDocument/2006/relationships/image" Target="../media/image30.emf"/><Relationship Id="rId4" Type="http://schemas.openxmlformats.org/officeDocument/2006/relationships/image" Target="../media/image29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7" Type="http://schemas.openxmlformats.org/officeDocument/2006/relationships/image" Target="../media/image4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emf"/><Relationship Id="rId5" Type="http://schemas.openxmlformats.org/officeDocument/2006/relationships/image" Target="../media/image41.emf"/><Relationship Id="rId4" Type="http://schemas.openxmlformats.org/officeDocument/2006/relationships/image" Target="../media/image40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emf"/><Relationship Id="rId4" Type="http://schemas.openxmlformats.org/officeDocument/2006/relationships/image" Target="../media/image48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let.com/_8cw848?x=1jqt&amp;i=2tig8t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tif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tif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tif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tif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tif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tiff"/><Relationship Id="rId2" Type="http://schemas.openxmlformats.org/officeDocument/2006/relationships/image" Target="../media/image56.tif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images.app.goo.gl/ee3tzmGt37mrWrc28" TargetMode="External"/><Relationship Id="rId2" Type="http://schemas.openxmlformats.org/officeDocument/2006/relationships/hyperlink" Target="https://images.app.goo.gl/kkPbXNn4J3fNgKzN6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youtu.be/v-n0XuPktoE" TargetMode="External"/><Relationship Id="rId5" Type="http://schemas.openxmlformats.org/officeDocument/2006/relationships/hyperlink" Target="https://images.app.goo.gl/6LEYmnSYWRKw7VrN7" TargetMode="External"/><Relationship Id="rId4" Type="http://schemas.openxmlformats.org/officeDocument/2006/relationships/hyperlink" Target="https://images.app.goo.gl/2JhNUhJp6aarz9qX8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emf"/><Relationship Id="rId4" Type="http://schemas.openxmlformats.org/officeDocument/2006/relationships/image" Target="../media/image19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05434663-BE14-114F-B6ED-61CF21F62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8846" y="2057400"/>
            <a:ext cx="4183253" cy="35662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1D7F936-B934-1643-93DC-B4E314F2883C}"/>
              </a:ext>
            </a:extLst>
          </p:cNvPr>
          <p:cNvSpPr txBox="1"/>
          <p:nvPr/>
        </p:nvSpPr>
        <p:spPr>
          <a:xfrm>
            <a:off x="132347" y="169745"/>
            <a:ext cx="2529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13</a:t>
            </a:r>
            <a:r>
              <a:rPr kumimoji="1" lang="ko-KR" altLang="en-US" dirty="0"/>
              <a:t>과 온라인 학습 자료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9493" y="304800"/>
            <a:ext cx="17526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520731"/>
      </p:ext>
    </p:extLst>
  </p:cSld>
  <p:clrMapOvr>
    <a:masterClrMapping/>
  </p:clrMapOvr>
  <p:transition spd="slow">
    <p:cove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E3FC499-6551-4F2F-AFC4-6266AABA81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0964839"/>
              </p:ext>
            </p:extLst>
          </p:nvPr>
        </p:nvGraphicFramePr>
        <p:xfrm>
          <a:off x="1898314" y="1844038"/>
          <a:ext cx="8744123" cy="4090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8825">
                  <a:extLst>
                    <a:ext uri="{9D8B030D-6E8A-4147-A177-3AD203B41FA5}">
                      <a16:colId xmlns:a16="http://schemas.microsoft.com/office/drawing/2014/main" val="1121463267"/>
                    </a:ext>
                  </a:extLst>
                </a:gridCol>
                <a:gridCol w="1748825">
                  <a:extLst>
                    <a:ext uri="{9D8B030D-6E8A-4147-A177-3AD203B41FA5}">
                      <a16:colId xmlns:a16="http://schemas.microsoft.com/office/drawing/2014/main" val="2825095765"/>
                    </a:ext>
                  </a:extLst>
                </a:gridCol>
                <a:gridCol w="1461189">
                  <a:extLst>
                    <a:ext uri="{9D8B030D-6E8A-4147-A177-3AD203B41FA5}">
                      <a16:colId xmlns:a16="http://schemas.microsoft.com/office/drawing/2014/main" val="2256057335"/>
                    </a:ext>
                  </a:extLst>
                </a:gridCol>
                <a:gridCol w="1553232">
                  <a:extLst>
                    <a:ext uri="{9D8B030D-6E8A-4147-A177-3AD203B41FA5}">
                      <a16:colId xmlns:a16="http://schemas.microsoft.com/office/drawing/2014/main" val="1455876988"/>
                    </a:ext>
                  </a:extLst>
                </a:gridCol>
                <a:gridCol w="2232052">
                  <a:extLst>
                    <a:ext uri="{9D8B030D-6E8A-4147-A177-3AD203B41FA5}">
                      <a16:colId xmlns:a16="http://schemas.microsoft.com/office/drawing/2014/main" val="2845107276"/>
                    </a:ext>
                  </a:extLst>
                </a:gridCol>
              </a:tblGrid>
              <a:tr h="511339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>
                          <a:latin typeface="+mn-lt"/>
                        </a:rPr>
                        <a:t>명사 </a:t>
                      </a:r>
                      <a:r>
                        <a:rPr lang="en-US" sz="2000" dirty="0">
                          <a:latin typeface="+mn-lt"/>
                        </a:rPr>
                        <a:t>Noun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>
                          <a:latin typeface="+mn-lt"/>
                        </a:rPr>
                        <a:t>받침 있어요</a:t>
                      </a:r>
                      <a:r>
                        <a:rPr lang="en-US" altLang="ko-KR" sz="2000" dirty="0">
                          <a:latin typeface="+mn-lt"/>
                        </a:rPr>
                        <a:t>?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n-lt"/>
                        </a:rPr>
                        <a:t>-(</a:t>
                      </a:r>
                      <a:r>
                        <a:rPr lang="ko-KR" altLang="en-US" sz="2000" dirty="0">
                          <a:latin typeface="+mn-lt"/>
                        </a:rPr>
                        <a:t>으</a:t>
                      </a:r>
                      <a:r>
                        <a:rPr lang="en-US" altLang="ko-KR" sz="2000" dirty="0">
                          <a:latin typeface="+mn-lt"/>
                        </a:rPr>
                        <a:t>)</a:t>
                      </a:r>
                      <a:r>
                        <a:rPr lang="ko-KR" altLang="en-US" sz="2000" dirty="0">
                          <a:latin typeface="+mn-lt"/>
                        </a:rPr>
                        <a:t>로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n-lt"/>
                        </a:rPr>
                        <a:t>Final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n-lt"/>
                        </a:rPr>
                        <a:t>Meaning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8283984"/>
                  </a:ext>
                </a:extLst>
              </a:tr>
              <a:tr h="511339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>
                          <a:latin typeface="+mn-lt"/>
                        </a:rPr>
                        <a:t>버스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000" dirty="0">
                          <a:latin typeface="+mn-lt"/>
                        </a:rPr>
                        <a:t>X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>
                          <a:latin typeface="+mn-lt"/>
                        </a:rPr>
                        <a:t>로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>
                          <a:latin typeface="+mn-lt"/>
                        </a:rPr>
                        <a:t>버스</a:t>
                      </a:r>
                      <a:r>
                        <a:rPr lang="ko-KR" altLang="en-US" sz="2000" dirty="0">
                          <a:solidFill>
                            <a:srgbClr val="FF0000"/>
                          </a:solidFill>
                          <a:latin typeface="+mn-lt"/>
                        </a:rPr>
                        <a:t>로</a:t>
                      </a:r>
                      <a:endParaRPr lang="en-US" sz="20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n-lt"/>
                        </a:rPr>
                        <a:t>by bus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83121155"/>
                  </a:ext>
                </a:extLst>
              </a:tr>
              <a:tr h="511339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>
                          <a:latin typeface="+mn-lt"/>
                        </a:rPr>
                        <a:t>볼펜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000" dirty="0">
                          <a:latin typeface="+mn-lt"/>
                        </a:rPr>
                        <a:t>O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>
                          <a:latin typeface="+mn-lt"/>
                        </a:rPr>
                        <a:t>으로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>
                          <a:latin typeface="+mn-lt"/>
                        </a:rPr>
                        <a:t>볼펜</a:t>
                      </a:r>
                      <a:r>
                        <a:rPr lang="ko-KR" altLang="en-US" sz="2000" dirty="0">
                          <a:solidFill>
                            <a:srgbClr val="FF0000"/>
                          </a:solidFill>
                          <a:latin typeface="+mn-lt"/>
                        </a:rPr>
                        <a:t>으로</a:t>
                      </a:r>
                      <a:endParaRPr lang="en-US" sz="20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n-lt"/>
                        </a:rPr>
                        <a:t>with a pen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64619477"/>
                  </a:ext>
                </a:extLst>
              </a:tr>
              <a:tr h="511339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>
                          <a:latin typeface="+mn-lt"/>
                        </a:rPr>
                        <a:t>택시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000" dirty="0">
                          <a:latin typeface="+mn-lt"/>
                        </a:rPr>
                        <a:t>X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>
                          <a:latin typeface="+mn-lt"/>
                        </a:rPr>
                        <a:t>로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>
                          <a:latin typeface="+mn-lt"/>
                        </a:rPr>
                        <a:t>택시</a:t>
                      </a:r>
                      <a:r>
                        <a:rPr lang="ko-KR" altLang="en-US" sz="2000" dirty="0">
                          <a:solidFill>
                            <a:srgbClr val="FF0000"/>
                          </a:solidFill>
                          <a:latin typeface="+mn-lt"/>
                        </a:rPr>
                        <a:t>로</a:t>
                      </a:r>
                      <a:endParaRPr lang="en-US" sz="20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n-lt"/>
                        </a:rPr>
                        <a:t>by taxi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53609150"/>
                  </a:ext>
                </a:extLst>
              </a:tr>
              <a:tr h="511339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>
                          <a:latin typeface="+mn-lt"/>
                        </a:rPr>
                        <a:t>자동차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000" dirty="0">
                          <a:latin typeface="+mn-lt"/>
                        </a:rPr>
                        <a:t>X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>
                          <a:latin typeface="+mn-lt"/>
                        </a:rPr>
                        <a:t>로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>
                          <a:latin typeface="+mn-lt"/>
                        </a:rPr>
                        <a:t>자동차</a:t>
                      </a:r>
                      <a:r>
                        <a:rPr lang="ko-KR" altLang="en-US" sz="2000" dirty="0">
                          <a:solidFill>
                            <a:srgbClr val="FF0000"/>
                          </a:solidFill>
                          <a:latin typeface="+mn-lt"/>
                        </a:rPr>
                        <a:t>로</a:t>
                      </a:r>
                      <a:endParaRPr lang="en-US" sz="20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n-lt"/>
                        </a:rPr>
                        <a:t>by car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93655227"/>
                  </a:ext>
                </a:extLst>
              </a:tr>
              <a:tr h="511339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>
                          <a:latin typeface="+mn-lt"/>
                        </a:rPr>
                        <a:t>비행기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000" dirty="0">
                          <a:latin typeface="+mn-lt"/>
                        </a:rPr>
                        <a:t>X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>
                          <a:latin typeface="+mn-lt"/>
                        </a:rPr>
                        <a:t>로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>
                          <a:latin typeface="+mn-lt"/>
                        </a:rPr>
                        <a:t>비행기</a:t>
                      </a:r>
                      <a:r>
                        <a:rPr lang="ko-KR" altLang="en-US" sz="2000" dirty="0">
                          <a:solidFill>
                            <a:srgbClr val="FF0000"/>
                          </a:solidFill>
                          <a:latin typeface="+mn-lt"/>
                        </a:rPr>
                        <a:t>로</a:t>
                      </a:r>
                      <a:endParaRPr lang="en-US" sz="20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n-lt"/>
                        </a:rPr>
                        <a:t>by plane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07050630"/>
                  </a:ext>
                </a:extLst>
              </a:tr>
              <a:tr h="511339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>
                          <a:latin typeface="+mn-lt"/>
                        </a:rPr>
                        <a:t>젓가락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000" dirty="0">
                          <a:latin typeface="+mn-lt"/>
                        </a:rPr>
                        <a:t>O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>
                          <a:latin typeface="+mn-lt"/>
                        </a:rPr>
                        <a:t>으로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>
                          <a:latin typeface="+mn-lt"/>
                        </a:rPr>
                        <a:t>젓가락</a:t>
                      </a:r>
                      <a:r>
                        <a:rPr lang="ko-KR" altLang="en-US" sz="2000" dirty="0">
                          <a:solidFill>
                            <a:srgbClr val="FF0000"/>
                          </a:solidFill>
                          <a:latin typeface="+mn-lt"/>
                        </a:rPr>
                        <a:t>으로</a:t>
                      </a:r>
                      <a:endParaRPr lang="en-US" sz="20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n-lt"/>
                        </a:rPr>
                        <a:t>with chopsticks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60591605"/>
                  </a:ext>
                </a:extLst>
              </a:tr>
              <a:tr h="511339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>
                          <a:latin typeface="+mn-lt"/>
                        </a:rPr>
                        <a:t>핸드폰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000" dirty="0">
                          <a:latin typeface="+mn-lt"/>
                        </a:rPr>
                        <a:t>O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>
                          <a:latin typeface="+mn-lt"/>
                        </a:rPr>
                        <a:t>으로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>
                          <a:latin typeface="+mn-lt"/>
                        </a:rPr>
                        <a:t>핸드폰</a:t>
                      </a:r>
                      <a:r>
                        <a:rPr lang="ko-KR" altLang="en-US" sz="2000" dirty="0">
                          <a:solidFill>
                            <a:srgbClr val="FF0000"/>
                          </a:solidFill>
                          <a:latin typeface="+mn-lt"/>
                        </a:rPr>
                        <a:t>으로</a:t>
                      </a:r>
                      <a:endParaRPr lang="en-US" sz="20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n-lt"/>
                        </a:rPr>
                        <a:t>with cellphone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4648223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C9CCD49-3712-46D8-8273-2AFE74D74F56}"/>
              </a:ext>
            </a:extLst>
          </p:cNvPr>
          <p:cNvSpPr txBox="1"/>
          <p:nvPr/>
        </p:nvSpPr>
        <p:spPr>
          <a:xfrm>
            <a:off x="994611" y="882316"/>
            <a:ext cx="71158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-(</a:t>
            </a:r>
            <a:r>
              <a:rPr lang="ko-KR" altLang="en-US" sz="2800" b="1" dirty="0"/>
              <a:t>으</a:t>
            </a:r>
            <a:r>
              <a:rPr lang="en-US" altLang="ko-KR" sz="2800" b="1" dirty="0"/>
              <a:t>)</a:t>
            </a:r>
            <a:r>
              <a:rPr lang="ko-KR" altLang="en-US" sz="2800" b="1" dirty="0"/>
              <a:t>로 </a:t>
            </a:r>
            <a:r>
              <a:rPr lang="en-US" altLang="ko-KR" sz="2800" b="1" dirty="0"/>
              <a:t>by [transportation] / with [noun]</a:t>
            </a:r>
            <a:endParaRPr lang="en-US" sz="2800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DB91B5F-1110-41FD-8465-C845F55877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0470" y="776177"/>
            <a:ext cx="3894872" cy="899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89458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419076C-35A9-40A2-A8A8-65E63933B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645" y="879083"/>
            <a:ext cx="10776155" cy="394583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85660D-7CED-4EFD-9040-EACAB763BDB5}"/>
              </a:ext>
            </a:extLst>
          </p:cNvPr>
          <p:cNvSpPr txBox="1"/>
          <p:nvPr/>
        </p:nvSpPr>
        <p:spPr>
          <a:xfrm>
            <a:off x="6988030" y="3059668"/>
            <a:ext cx="3803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rgbClr val="7030A0"/>
                </a:solidFill>
              </a:rPr>
              <a:t>How do you go to the hospital?</a:t>
            </a:r>
            <a:r>
              <a:rPr lang="ko-KR" altLang="en-US" b="1" dirty="0">
                <a:solidFill>
                  <a:srgbClr val="7030A0"/>
                </a:solidFill>
              </a:rPr>
              <a:t> 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AFC04F-9FA6-416D-AF09-96FC84F5B4FF}"/>
              </a:ext>
            </a:extLst>
          </p:cNvPr>
          <p:cNvSpPr txBox="1"/>
          <p:nvPr/>
        </p:nvSpPr>
        <p:spPr>
          <a:xfrm>
            <a:off x="6988030" y="3656685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rgbClr val="7030A0"/>
                </a:solidFill>
              </a:rPr>
              <a:t>By taxi.</a:t>
            </a:r>
            <a:r>
              <a:rPr lang="ko-KR" altLang="en-US" b="1" dirty="0">
                <a:solidFill>
                  <a:srgbClr val="7030A0"/>
                </a:solidFill>
              </a:rPr>
              <a:t> </a:t>
            </a:r>
            <a:endParaRPr lang="en-US" b="1" dirty="0">
              <a:solidFill>
                <a:srgbClr val="7030A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C86FC9F-3F75-4A26-BDB3-8CB480254D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548543" cy="63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082865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EA09074-8E65-4196-8F44-B0ED77DA1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910" y="1053548"/>
            <a:ext cx="8495071" cy="47509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79ED252-EFD5-440C-A1D1-E6A2EC99F6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548543" cy="6304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93D0DAF-2784-487E-906F-3165D6E8EF80}"/>
              </a:ext>
            </a:extLst>
          </p:cNvPr>
          <p:cNvSpPr txBox="1"/>
          <p:nvPr/>
        </p:nvSpPr>
        <p:spPr>
          <a:xfrm>
            <a:off x="6686026" y="1862356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/>
              <a:t>자동차</a:t>
            </a:r>
            <a:r>
              <a:rPr lang="ko-KR" altLang="en-US" b="1" dirty="0">
                <a:solidFill>
                  <a:srgbClr val="FF0000"/>
                </a:solidFill>
              </a:rPr>
              <a:t>로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74FB1C-A208-49B0-BFFA-E1AB2951E07C}"/>
              </a:ext>
            </a:extLst>
          </p:cNvPr>
          <p:cNvSpPr txBox="1"/>
          <p:nvPr/>
        </p:nvSpPr>
        <p:spPr>
          <a:xfrm>
            <a:off x="6686026" y="342900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/>
              <a:t>비행기</a:t>
            </a:r>
            <a:r>
              <a:rPr lang="ko-KR" altLang="en-US" b="1" dirty="0">
                <a:solidFill>
                  <a:srgbClr val="FF0000"/>
                </a:solidFill>
              </a:rPr>
              <a:t>로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253CAE-539F-4504-B3C7-59BE1D3EC0AE}"/>
              </a:ext>
            </a:extLst>
          </p:cNvPr>
          <p:cNvSpPr txBox="1"/>
          <p:nvPr/>
        </p:nvSpPr>
        <p:spPr>
          <a:xfrm>
            <a:off x="6561590" y="5043989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/>
              <a:t>젓가락</a:t>
            </a:r>
            <a:r>
              <a:rPr lang="ko-KR" altLang="en-US" b="1" dirty="0">
                <a:solidFill>
                  <a:srgbClr val="FF0000"/>
                </a:solidFill>
              </a:rPr>
              <a:t>으로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48912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7DB29-E022-4523-9F8A-F846D3B6E9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B9EF7C-4CDF-4023-BD0B-C5A4B5F6B1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D1E97B-7522-458D-94CD-5948B41930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015" y="689965"/>
            <a:ext cx="10066789" cy="54780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4BA90B1-22F5-4E06-B6E6-8C63873043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548543" cy="6304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259E599-4B32-4D55-9C72-2AE6249BD27E}"/>
              </a:ext>
            </a:extLst>
          </p:cNvPr>
          <p:cNvSpPr txBox="1"/>
          <p:nvPr/>
        </p:nvSpPr>
        <p:spPr>
          <a:xfrm>
            <a:off x="7219990" y="2782669"/>
            <a:ext cx="38590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Amusement parks are full of fun.</a:t>
            </a:r>
          </a:p>
          <a:p>
            <a:r>
              <a:rPr lang="en-US" b="1" dirty="0">
                <a:solidFill>
                  <a:srgbClr val="7030A0"/>
                </a:solidFill>
              </a:rPr>
              <a:t>You should go sometime.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572B4A-5837-4CC5-9274-3F0004FF2EA8}"/>
              </a:ext>
            </a:extLst>
          </p:cNvPr>
          <p:cNvSpPr txBox="1"/>
          <p:nvPr/>
        </p:nvSpPr>
        <p:spPr>
          <a:xfrm>
            <a:off x="7219990" y="4587060"/>
            <a:ext cx="32215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This bibimbap is not spicy. </a:t>
            </a:r>
          </a:p>
          <a:p>
            <a:r>
              <a:rPr lang="en-US" b="1" dirty="0">
                <a:solidFill>
                  <a:srgbClr val="7030A0"/>
                </a:solidFill>
              </a:rPr>
              <a:t>You should try it.</a:t>
            </a:r>
          </a:p>
        </p:txBody>
      </p:sp>
    </p:spTree>
    <p:extLst>
      <p:ext uri="{BB962C8B-B14F-4D97-AF65-F5344CB8AC3E}">
        <p14:creationId xmlns:p14="http://schemas.microsoft.com/office/powerpoint/2010/main" val="4191007655"/>
      </p:ext>
    </p:extLst>
  </p:cSld>
  <p:clrMapOvr>
    <a:masterClrMapping/>
  </p:clrMapOvr>
  <p:transition spd="slow"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E3FC499-6551-4F2F-AFC4-6266AABA81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7661323"/>
              </p:ext>
            </p:extLst>
          </p:nvPr>
        </p:nvGraphicFramePr>
        <p:xfrm>
          <a:off x="1212678" y="1734411"/>
          <a:ext cx="9482852" cy="43065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1491">
                  <a:extLst>
                    <a:ext uri="{9D8B030D-6E8A-4147-A177-3AD203B41FA5}">
                      <a16:colId xmlns:a16="http://schemas.microsoft.com/office/drawing/2014/main" val="1121463267"/>
                    </a:ext>
                  </a:extLst>
                </a:gridCol>
                <a:gridCol w="2281619">
                  <a:extLst>
                    <a:ext uri="{9D8B030D-6E8A-4147-A177-3AD203B41FA5}">
                      <a16:colId xmlns:a16="http://schemas.microsoft.com/office/drawing/2014/main" val="2256057335"/>
                    </a:ext>
                  </a:extLst>
                </a:gridCol>
                <a:gridCol w="2099453">
                  <a:extLst>
                    <a:ext uri="{9D8B030D-6E8A-4147-A177-3AD203B41FA5}">
                      <a16:colId xmlns:a16="http://schemas.microsoft.com/office/drawing/2014/main" val="1455876988"/>
                    </a:ext>
                  </a:extLst>
                </a:gridCol>
                <a:gridCol w="3120289">
                  <a:extLst>
                    <a:ext uri="{9D8B030D-6E8A-4147-A177-3AD203B41FA5}">
                      <a16:colId xmlns:a16="http://schemas.microsoft.com/office/drawing/2014/main" val="2845107276"/>
                    </a:ext>
                  </a:extLst>
                </a:gridCol>
              </a:tblGrid>
              <a:tr h="47850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>
                          <a:latin typeface="+mn-lt"/>
                        </a:rPr>
                        <a:t> </a:t>
                      </a:r>
                      <a:r>
                        <a:rPr lang="en-US" altLang="ko-KR" sz="2000" dirty="0">
                          <a:latin typeface="+mn-lt"/>
                        </a:rPr>
                        <a:t>Action verb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 rowSpan="9">
                  <a:txBody>
                    <a:bodyPr/>
                    <a:lstStyle/>
                    <a:p>
                      <a:pPr algn="ctr"/>
                      <a:r>
                        <a:rPr lang="en-US" altLang="ko-KR" sz="2000" dirty="0">
                          <a:latin typeface="+mn-lt"/>
                        </a:rPr>
                        <a:t>+</a:t>
                      </a:r>
                      <a:r>
                        <a:rPr lang="ko-KR" altLang="en-US" sz="2000" dirty="0">
                          <a:latin typeface="+mn-lt"/>
                        </a:rPr>
                        <a:t>아</a:t>
                      </a:r>
                      <a:r>
                        <a:rPr lang="en-US" altLang="ko-KR" sz="2000" dirty="0">
                          <a:latin typeface="+mn-lt"/>
                        </a:rPr>
                        <a:t>/</a:t>
                      </a:r>
                      <a:r>
                        <a:rPr lang="ko-KR" altLang="en-US" sz="2000" dirty="0">
                          <a:latin typeface="+mn-lt"/>
                        </a:rPr>
                        <a:t>어 보세요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n-lt"/>
                        </a:rPr>
                        <a:t>Final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n-lt"/>
                        </a:rPr>
                        <a:t>Meaning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8283984"/>
                  </a:ext>
                </a:extLst>
              </a:tr>
              <a:tr h="47850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>
                          <a:latin typeface="+mn-lt"/>
                        </a:rPr>
                        <a:t>가다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>
                          <a:solidFill>
                            <a:srgbClr val="FF0000"/>
                          </a:solidFill>
                          <a:latin typeface="+mn-lt"/>
                        </a:rPr>
                        <a:t>가 보세요</a:t>
                      </a:r>
                      <a:endParaRPr lang="en-US" sz="20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n-lt"/>
                        </a:rPr>
                        <a:t>try going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83121155"/>
                  </a:ext>
                </a:extLst>
              </a:tr>
              <a:tr h="47850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>
                          <a:latin typeface="+mn-lt"/>
                        </a:rPr>
                        <a:t>먹다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>
                          <a:latin typeface="+mn-lt"/>
                        </a:rPr>
                        <a:t>먹</a:t>
                      </a:r>
                      <a:r>
                        <a:rPr lang="ko-KR" altLang="en-US" sz="2000" dirty="0">
                          <a:solidFill>
                            <a:srgbClr val="FF0000"/>
                          </a:solidFill>
                          <a:latin typeface="+mn-lt"/>
                        </a:rPr>
                        <a:t>어 보세요</a:t>
                      </a:r>
                      <a:endParaRPr lang="en-US" sz="20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n-lt"/>
                        </a:rPr>
                        <a:t>try eating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64619477"/>
                  </a:ext>
                </a:extLst>
              </a:tr>
              <a:tr h="47850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>
                          <a:latin typeface="+mn-lt"/>
                        </a:rPr>
                        <a:t>읽다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>
                          <a:latin typeface="+mn-lt"/>
                        </a:rPr>
                        <a:t>읽</a:t>
                      </a:r>
                      <a:r>
                        <a:rPr lang="ko-KR" altLang="en-US" sz="2000" dirty="0">
                          <a:solidFill>
                            <a:srgbClr val="FF0000"/>
                          </a:solidFill>
                          <a:latin typeface="+mn-lt"/>
                        </a:rPr>
                        <a:t>어 보세요</a:t>
                      </a:r>
                      <a:endParaRPr lang="en-US" sz="20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n-lt"/>
                        </a:rPr>
                        <a:t>try reading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53609150"/>
                  </a:ext>
                </a:extLst>
              </a:tr>
              <a:tr h="47850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>
                          <a:latin typeface="+mn-lt"/>
                        </a:rPr>
                        <a:t>배우다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>
                          <a:latin typeface="+mn-lt"/>
                        </a:rPr>
                        <a:t>배</a:t>
                      </a:r>
                      <a:r>
                        <a:rPr lang="ko-KR" altLang="en-US" sz="2000" dirty="0">
                          <a:solidFill>
                            <a:srgbClr val="FF0000"/>
                          </a:solidFill>
                          <a:latin typeface="+mn-lt"/>
                        </a:rPr>
                        <a:t>워 보세요</a:t>
                      </a:r>
                      <a:endParaRPr lang="en-US" sz="20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n-lt"/>
                        </a:rPr>
                        <a:t>try learning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93655227"/>
                  </a:ext>
                </a:extLst>
              </a:tr>
              <a:tr h="47850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>
                          <a:latin typeface="+mn-lt"/>
                        </a:rPr>
                        <a:t>하다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>
                          <a:solidFill>
                            <a:srgbClr val="FF0000"/>
                          </a:solidFill>
                          <a:latin typeface="+mn-lt"/>
                        </a:rPr>
                        <a:t>해 보세요</a:t>
                      </a:r>
                      <a:endParaRPr lang="en-US" sz="20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n-lt"/>
                        </a:rPr>
                        <a:t>try doing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07050630"/>
                  </a:ext>
                </a:extLst>
              </a:tr>
              <a:tr h="47850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>
                          <a:latin typeface="+mn-lt"/>
                        </a:rPr>
                        <a:t>묻다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>
                          <a:latin typeface="+mn-lt"/>
                        </a:rPr>
                        <a:t>물</a:t>
                      </a:r>
                      <a:r>
                        <a:rPr lang="ko-KR" altLang="en-US" sz="2000" dirty="0">
                          <a:solidFill>
                            <a:srgbClr val="FF0000"/>
                          </a:solidFill>
                          <a:latin typeface="+mn-lt"/>
                        </a:rPr>
                        <a:t>어 보세요</a:t>
                      </a:r>
                      <a:endParaRPr lang="en-US" sz="20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n-lt"/>
                        </a:rPr>
                        <a:t>try asking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60591605"/>
                  </a:ext>
                </a:extLst>
              </a:tr>
              <a:tr h="47850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>
                          <a:latin typeface="+mn-lt"/>
                        </a:rPr>
                        <a:t>입다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>
                          <a:latin typeface="+mn-lt"/>
                        </a:rPr>
                        <a:t>입</a:t>
                      </a:r>
                      <a:r>
                        <a:rPr lang="ko-KR" altLang="en-US" sz="2000" dirty="0">
                          <a:solidFill>
                            <a:srgbClr val="FF0000"/>
                          </a:solidFill>
                          <a:latin typeface="+mn-lt"/>
                        </a:rPr>
                        <a:t>어 보세요</a:t>
                      </a:r>
                      <a:endParaRPr lang="en-US" sz="20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n-lt"/>
                        </a:rPr>
                        <a:t>try wearing (clothes)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46482238"/>
                  </a:ext>
                </a:extLst>
              </a:tr>
              <a:tr h="47850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>
                          <a:latin typeface="+mn-lt"/>
                        </a:rPr>
                        <a:t>신다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>
                          <a:latin typeface="+mn-lt"/>
                        </a:rPr>
                        <a:t>신</a:t>
                      </a:r>
                      <a:r>
                        <a:rPr lang="ko-KR" altLang="en-US" sz="2000" dirty="0">
                          <a:solidFill>
                            <a:srgbClr val="FF0000"/>
                          </a:solidFill>
                          <a:latin typeface="+mn-lt"/>
                        </a:rPr>
                        <a:t>어 보세요</a:t>
                      </a:r>
                      <a:endParaRPr lang="en-US" sz="20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n-lt"/>
                        </a:rPr>
                        <a:t>try wearing (shoes)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8191255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C9CCD49-3712-46D8-8273-2AFE74D74F56}"/>
              </a:ext>
            </a:extLst>
          </p:cNvPr>
          <p:cNvSpPr txBox="1"/>
          <p:nvPr/>
        </p:nvSpPr>
        <p:spPr>
          <a:xfrm>
            <a:off x="994611" y="737937"/>
            <a:ext cx="66078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-</a:t>
            </a:r>
            <a:r>
              <a:rPr lang="ko-KR" altLang="en-US" sz="2800" b="1" dirty="0"/>
              <a:t>아</a:t>
            </a:r>
            <a:r>
              <a:rPr lang="en-US" altLang="ko-KR" sz="2800" b="1" dirty="0"/>
              <a:t>/</a:t>
            </a:r>
            <a:r>
              <a:rPr lang="ko-KR" altLang="en-US" sz="2800" b="1" dirty="0"/>
              <a:t>어 보세요 </a:t>
            </a:r>
            <a:r>
              <a:rPr lang="en-US" altLang="ko-KR" sz="2800" b="1" dirty="0"/>
              <a:t>Try doing [action word]</a:t>
            </a:r>
            <a:endParaRPr lang="en-US" sz="2800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CEA50C2-4A9C-453E-86B6-341E9681FB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6967" y="529199"/>
            <a:ext cx="3783970" cy="1125741"/>
          </a:xfrm>
          <a:prstGeom prst="rect">
            <a:avLst/>
          </a:prstGeom>
        </p:spPr>
      </p:pic>
      <p:sp>
        <p:nvSpPr>
          <p:cNvPr id="3" name="Right Arrow 2"/>
          <p:cNvSpPr/>
          <p:nvPr/>
        </p:nvSpPr>
        <p:spPr>
          <a:xfrm>
            <a:off x="1321455" y="4748981"/>
            <a:ext cx="424754" cy="2182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22563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E97EB6D-3DF5-439B-BDF7-B5075DDF92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587" y="1265917"/>
            <a:ext cx="10736826" cy="385638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9127A6F-95BD-4244-81C1-DCC2439983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548543" cy="6304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3DB9C0F-E159-44CC-B6FE-4E7D2E8C17F3}"/>
              </a:ext>
            </a:extLst>
          </p:cNvPr>
          <p:cNvSpPr txBox="1"/>
          <p:nvPr/>
        </p:nvSpPr>
        <p:spPr>
          <a:xfrm>
            <a:off x="6096000" y="3675114"/>
            <a:ext cx="15568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먹어 보세요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504503"/>
      </p:ext>
    </p:extLst>
  </p:cSld>
  <p:clrMapOvr>
    <a:masterClrMapping/>
  </p:clrMapOvr>
  <p:transition spd="slow">
    <p:cov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2F58C12-2514-4238-8DA0-EE0AEF0C26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535" y="1183440"/>
            <a:ext cx="9792929" cy="48602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A87710C-ABF5-4C1C-BB5E-13126EA07F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548543" cy="6304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DEC5E7E-5C9F-48A7-A985-17F8F7D47792}"/>
              </a:ext>
            </a:extLst>
          </p:cNvPr>
          <p:cNvSpPr txBox="1"/>
          <p:nvPr/>
        </p:nvSpPr>
        <p:spPr>
          <a:xfrm>
            <a:off x="6689558" y="1685893"/>
            <a:ext cx="15568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입어 보세요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EE824B-2EE5-411B-8FD5-BF8B04CD359D}"/>
              </a:ext>
            </a:extLst>
          </p:cNvPr>
          <p:cNvSpPr txBox="1"/>
          <p:nvPr/>
        </p:nvSpPr>
        <p:spPr>
          <a:xfrm>
            <a:off x="7088488" y="3296888"/>
            <a:ext cx="15568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신어 보세요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F97A8F-1DC1-44E2-9A6A-DBD1FA5730A9}"/>
              </a:ext>
            </a:extLst>
          </p:cNvPr>
          <p:cNvSpPr txBox="1"/>
          <p:nvPr/>
        </p:nvSpPr>
        <p:spPr>
          <a:xfrm>
            <a:off x="7003130" y="4907884"/>
            <a:ext cx="13003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가 보세요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60675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0D60100-763C-4E57-BEFC-D16F72931D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144"/>
            <a:ext cx="4420998" cy="5410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154194C-C42D-4FA6-9565-CA92AA9D7C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8464" y="681658"/>
            <a:ext cx="8495071" cy="339918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055F98F-9D30-4271-90C7-69EDED5121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10499" y="4080841"/>
            <a:ext cx="5899355" cy="1699591"/>
          </a:xfrm>
          <a:prstGeom prst="rect">
            <a:avLst/>
          </a:prstGeom>
        </p:spPr>
      </p:pic>
      <p:pic>
        <p:nvPicPr>
          <p:cNvPr id="2" name="Track 034">
            <a:hlinkClick r:id="" action="ppaction://media"/>
            <a:extLst>
              <a:ext uri="{FF2B5EF4-FFF2-40B4-BE49-F238E27FC236}">
                <a16:creationId xmlns:a16="http://schemas.microsoft.com/office/drawing/2014/main" id="{ED9D4D7D-3E34-4681-AF4E-EFA1B6A717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38735" y="709732"/>
            <a:ext cx="609600" cy="60960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1D363890-0134-4C15-A0B4-B45277C933A1}"/>
              </a:ext>
            </a:extLst>
          </p:cNvPr>
          <p:cNvSpPr/>
          <p:nvPr/>
        </p:nvSpPr>
        <p:spPr>
          <a:xfrm>
            <a:off x="5241524" y="2341213"/>
            <a:ext cx="401053" cy="40105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18338FB-867E-44CC-94FD-E8947E6D60D9}"/>
              </a:ext>
            </a:extLst>
          </p:cNvPr>
          <p:cNvSpPr/>
          <p:nvPr/>
        </p:nvSpPr>
        <p:spPr>
          <a:xfrm flipH="1">
            <a:off x="5943602" y="5113682"/>
            <a:ext cx="180214" cy="18021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A4BE83-701E-4B8C-B264-CE50E0B9C9EA}"/>
              </a:ext>
            </a:extLst>
          </p:cNvPr>
          <p:cNvSpPr txBox="1"/>
          <p:nvPr/>
        </p:nvSpPr>
        <p:spPr>
          <a:xfrm>
            <a:off x="5841188" y="4565223"/>
            <a:ext cx="3850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0449E0B-3677-499B-944D-7492324349DE}"/>
              </a:ext>
            </a:extLst>
          </p:cNvPr>
          <p:cNvSpPr txBox="1"/>
          <p:nvPr/>
        </p:nvSpPr>
        <p:spPr>
          <a:xfrm>
            <a:off x="5849210" y="5391387"/>
            <a:ext cx="3850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X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3A7F1F-67C2-4820-AA72-D471ED200A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44458" y="4201291"/>
            <a:ext cx="2398154" cy="169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6946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2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animBg="1"/>
      <p:bldP spid="7" grpId="0" animBg="1"/>
      <p:bldP spid="5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E4BDDA6-5233-4DD1-BE27-5D88484378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144"/>
            <a:ext cx="4420998" cy="5410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CE7C3E-4C29-474B-9574-CEA42ABA81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9328" y="740465"/>
            <a:ext cx="7983794" cy="537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177812"/>
      </p:ext>
    </p:extLst>
  </p:cSld>
  <p:clrMapOvr>
    <a:masterClrMapping/>
  </p:clrMapOvr>
  <p:transition spd="slow">
    <p:cov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6B4A561-0900-4A74-AC21-8521FBDE15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512051" cy="4762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772481E-8278-4DAE-A00B-9E67694290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587" y="794302"/>
            <a:ext cx="10736826" cy="48502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F9B33F6-7DBE-4374-ABC5-6F02152B0B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4194" y="794302"/>
            <a:ext cx="4090219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194728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88011-D6B6-461F-BE74-B41D4AD1C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5669"/>
            <a:ext cx="10515600" cy="1325563"/>
          </a:xfrm>
        </p:spPr>
        <p:txBody>
          <a:bodyPr anchor="ctr"/>
          <a:lstStyle/>
          <a:p>
            <a:r>
              <a:rPr lang="ko-KR" altLang="en-US" sz="4000" b="1" dirty="0"/>
              <a:t>학습 목표</a:t>
            </a:r>
            <a:endParaRPr lang="en-US" sz="4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D03699-96DE-46C8-B18D-B346FED1ED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2144"/>
            <a:ext cx="10515600" cy="4846320"/>
          </a:xfrm>
        </p:spPr>
        <p:txBody>
          <a:bodyPr/>
          <a:lstStyle/>
          <a:p>
            <a:pPr marL="457200" indent="-457200">
              <a:buFont typeface="+mj-lt"/>
              <a:buAutoNum type="alphaUcPeriod"/>
            </a:pPr>
            <a:r>
              <a:rPr lang="ko-KR" altLang="en-US" sz="2400" dirty="0"/>
              <a:t>듣고 말하기</a:t>
            </a:r>
            <a:r>
              <a:rPr lang="en-US" altLang="ko-KR" sz="2400" dirty="0"/>
              <a:t>: </a:t>
            </a:r>
            <a:r>
              <a:rPr lang="ko-KR" altLang="en-US" sz="2400" dirty="0"/>
              <a:t>방학에 한 일에 대해 듣고 말할 수 있다</a:t>
            </a:r>
            <a:r>
              <a:rPr lang="en-US" altLang="ko-KR" sz="2400" dirty="0"/>
              <a:t>.</a:t>
            </a:r>
          </a:p>
          <a:p>
            <a:pPr marL="457200" indent="-457200">
              <a:buFont typeface="+mj-lt"/>
              <a:buAutoNum type="alphaUcPeriod"/>
            </a:pPr>
            <a:r>
              <a:rPr lang="ko-KR" altLang="en-US" sz="2400" dirty="0"/>
              <a:t>읽고 쓰기</a:t>
            </a:r>
            <a:r>
              <a:rPr lang="en-US" altLang="ko-KR" sz="2400" dirty="0"/>
              <a:t>: </a:t>
            </a:r>
            <a:r>
              <a:rPr lang="ko-KR" altLang="en-US" sz="2400" dirty="0"/>
              <a:t>지난 주말에 한 일에 대해 읽고 비슷한 경험을 쓸 수 있다</a:t>
            </a:r>
            <a:r>
              <a:rPr lang="en-US" altLang="ko-KR" sz="2400" dirty="0"/>
              <a:t>.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ko-KR" altLang="en-US" sz="4000" b="1" dirty="0"/>
              <a:t>학습 내용</a:t>
            </a:r>
            <a:endParaRPr lang="en-US" altLang="ko-KR" sz="4000" b="1" dirty="0"/>
          </a:p>
          <a:p>
            <a:pPr marL="457200" indent="-457200">
              <a:buFont typeface="+mj-lt"/>
              <a:buAutoNum type="alphaUcPeriod"/>
            </a:pPr>
            <a:r>
              <a:rPr lang="ko-KR" altLang="en-US" sz="2400" dirty="0"/>
              <a:t>주제</a:t>
            </a:r>
            <a:r>
              <a:rPr lang="en-US" altLang="ko-KR" sz="2400" dirty="0"/>
              <a:t>: </a:t>
            </a:r>
            <a:r>
              <a:rPr lang="ko-KR" altLang="en-US" sz="2400" dirty="0"/>
              <a:t>교통과 교통수단</a:t>
            </a:r>
            <a:endParaRPr lang="en-US" altLang="ko-KR" sz="2400" dirty="0"/>
          </a:p>
          <a:p>
            <a:pPr marL="457200" indent="-457200">
              <a:buFont typeface="+mj-lt"/>
              <a:buAutoNum type="alphaUcPeriod"/>
            </a:pPr>
            <a:r>
              <a:rPr lang="ko-KR" altLang="en-US" sz="2400" dirty="0"/>
              <a:t>어휘</a:t>
            </a:r>
            <a:r>
              <a:rPr lang="en-US" altLang="ko-KR" sz="2400" dirty="0"/>
              <a:t>: </a:t>
            </a:r>
            <a:r>
              <a:rPr lang="ko-KR" altLang="en-US" sz="2400" dirty="0"/>
              <a:t>교통수단과 교통</a:t>
            </a:r>
            <a:endParaRPr lang="en-US" altLang="ko-KR" sz="2400" dirty="0"/>
          </a:p>
          <a:p>
            <a:pPr marL="457200" indent="-457200">
              <a:buFont typeface="+mj-lt"/>
              <a:buAutoNum type="alphaUcPeriod"/>
            </a:pPr>
            <a:r>
              <a:rPr lang="ko-KR" altLang="en-US" sz="2400" dirty="0"/>
              <a:t>문법</a:t>
            </a:r>
            <a:r>
              <a:rPr lang="en-US" altLang="ko-KR" sz="2400" dirty="0"/>
              <a:t>: -(</a:t>
            </a:r>
            <a:r>
              <a:rPr lang="ko-KR" altLang="en-US" sz="2400" dirty="0"/>
              <a:t>으</a:t>
            </a:r>
            <a:r>
              <a:rPr lang="en-US" altLang="ko-KR" sz="2400" dirty="0"/>
              <a:t>)</a:t>
            </a:r>
            <a:r>
              <a:rPr lang="ko-KR" altLang="en-US" sz="2400" dirty="0"/>
              <a:t>로</a:t>
            </a:r>
            <a:r>
              <a:rPr lang="en-US" altLang="ko-KR" sz="2400" dirty="0"/>
              <a:t>, -</a:t>
            </a:r>
            <a:r>
              <a:rPr lang="ko-KR" altLang="en-US" sz="2400" dirty="0"/>
              <a:t>아</a:t>
            </a:r>
            <a:r>
              <a:rPr lang="en-US" altLang="ko-KR" sz="2400" dirty="0"/>
              <a:t>/</a:t>
            </a:r>
            <a:r>
              <a:rPr lang="ko-KR" altLang="en-US" sz="2400" dirty="0"/>
              <a:t>어 보세요</a:t>
            </a:r>
            <a:endParaRPr lang="en-US" altLang="ko-KR" sz="2400" dirty="0"/>
          </a:p>
          <a:p>
            <a:pPr marL="457200" indent="-457200">
              <a:buFont typeface="+mj-lt"/>
              <a:buAutoNum type="alphaUcPeriod"/>
            </a:pPr>
            <a:r>
              <a:rPr lang="ko-KR" altLang="en-US" sz="2400" dirty="0"/>
              <a:t>활동</a:t>
            </a:r>
            <a:r>
              <a:rPr lang="en-US" altLang="ko-KR" sz="2400" dirty="0"/>
              <a:t>: </a:t>
            </a:r>
            <a:r>
              <a:rPr lang="ko-KR" altLang="en-US" sz="2400" dirty="0"/>
              <a:t>고민을 말하고 해결 방법 찾기</a:t>
            </a:r>
            <a:endParaRPr lang="en-US" altLang="ko-KR" sz="2400" dirty="0"/>
          </a:p>
          <a:p>
            <a:pPr marL="457200" indent="-457200">
              <a:buFont typeface="+mj-lt"/>
              <a:buAutoNum type="alphaUcPeriod"/>
            </a:pPr>
            <a:r>
              <a:rPr lang="ko-KR" altLang="en-US" sz="2400" dirty="0"/>
              <a:t>문화</a:t>
            </a:r>
            <a:r>
              <a:rPr lang="en-US" altLang="ko-KR" sz="2400" dirty="0"/>
              <a:t>: </a:t>
            </a:r>
            <a:r>
              <a:rPr lang="ko-KR" altLang="en-US" sz="2400" dirty="0"/>
              <a:t>한국의 대중교통</a:t>
            </a:r>
            <a:endParaRPr lang="en-US" altLang="ko-KR" sz="2400" dirty="0"/>
          </a:p>
          <a:p>
            <a:pPr marL="514350" indent="-51435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923521"/>
      </p:ext>
    </p:extLst>
  </p:cSld>
  <p:clrMapOvr>
    <a:masterClrMapping/>
  </p:clrMapOvr>
  <p:transition spd="slow">
    <p:cov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4DEF05B-7F76-4166-BC56-FBB1B62C94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4266" y="1368287"/>
            <a:ext cx="8154220" cy="412142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335BA5F-DEE1-419A-A62B-6A3BE18CCF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512051" cy="4762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029EE15-EE78-4AA8-882A-45BF95470172}"/>
              </a:ext>
            </a:extLst>
          </p:cNvPr>
          <p:cNvSpPr txBox="1"/>
          <p:nvPr/>
        </p:nvSpPr>
        <p:spPr>
          <a:xfrm>
            <a:off x="4090737" y="1973180"/>
            <a:ext cx="41232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>
                <a:solidFill>
                  <a:srgbClr val="FF0000"/>
                </a:solidFill>
              </a:rPr>
              <a:t>자동차 박물관에 갔어요</a:t>
            </a:r>
            <a:r>
              <a:rPr lang="en-US" altLang="ko-KR" sz="2800" b="1" dirty="0">
                <a:solidFill>
                  <a:srgbClr val="FF0000"/>
                </a:solidFill>
              </a:rPr>
              <a:t>.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CBE0C8-78B2-4726-AB1C-9272011B9B0A}"/>
              </a:ext>
            </a:extLst>
          </p:cNvPr>
          <p:cNvSpPr txBox="1"/>
          <p:nvPr/>
        </p:nvSpPr>
        <p:spPr>
          <a:xfrm>
            <a:off x="9304421" y="3561349"/>
            <a:ext cx="3850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F1D8D0-1D07-459A-8C55-6D891F1157B5}"/>
              </a:ext>
            </a:extLst>
          </p:cNvPr>
          <p:cNvSpPr txBox="1"/>
          <p:nvPr/>
        </p:nvSpPr>
        <p:spPr>
          <a:xfrm>
            <a:off x="9312443" y="4130841"/>
            <a:ext cx="3850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901C55-0F20-47E8-962F-A9AB9B2EEA23}"/>
              </a:ext>
            </a:extLst>
          </p:cNvPr>
          <p:cNvSpPr txBox="1"/>
          <p:nvPr/>
        </p:nvSpPr>
        <p:spPr>
          <a:xfrm>
            <a:off x="9288381" y="4716375"/>
            <a:ext cx="4235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291811806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22CEC8-30B6-4614-BEF7-16F5FAC35B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580" y="1321076"/>
            <a:ext cx="10618839" cy="40253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6ACECC1-BEFD-4ED0-A6A0-EE20B33D22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512051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148614"/>
      </p:ext>
    </p:extLst>
  </p:cSld>
  <p:clrMapOvr>
    <a:masterClrMapping/>
  </p:clrMapOvr>
  <p:transition spd="slow">
    <p:cover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8AEA3AB-38E5-4253-B04D-9EA2A486AF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2516" y="2416865"/>
            <a:ext cx="4719484" cy="240527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3F582FE-51CE-4E22-9231-C7D2DDF48D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900"/>
            <a:ext cx="2657475" cy="5896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55BDAC-86FB-4AF1-BC52-10132DB06D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0126" y="730526"/>
            <a:ext cx="6331974" cy="15107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C49C68-8E1F-4A12-8687-E19F1EB88C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377" y="2241274"/>
            <a:ext cx="5348748" cy="22760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A4F8527-8CC4-4BF0-AEE2-4504BE596E8A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05075" y="4000500"/>
            <a:ext cx="5191432" cy="2027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424377"/>
      </p:ext>
    </p:extLst>
  </p:cSld>
  <p:clrMapOvr>
    <a:masterClrMapping/>
  </p:clrMapOvr>
  <p:transition spd="slow">
    <p:cover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DFA06A9-D286-4318-BE6C-152993517F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140" y="1643269"/>
            <a:ext cx="8259097" cy="427382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C6D7CEB-C750-4368-B2AB-16B9621CC1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5237" y="177248"/>
            <a:ext cx="3421626" cy="29221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2208D5-E5AE-469B-862C-E3163E5075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900"/>
            <a:ext cx="2657475" cy="58968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FDB8531-0ED4-A144-8D9B-C3550FD461E4}"/>
              </a:ext>
            </a:extLst>
          </p:cNvPr>
          <p:cNvSpPr txBox="1"/>
          <p:nvPr/>
        </p:nvSpPr>
        <p:spPr>
          <a:xfrm>
            <a:off x="171450" y="757833"/>
            <a:ext cx="8001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한사람이 고민을 이야기하면 다른 학생들이 고민을 해결할 방법을 한 가지씩 제안합니다</a:t>
            </a:r>
            <a:r>
              <a:rPr lang="en-US" altLang="ko-KR" dirty="0"/>
              <a:t>. </a:t>
            </a:r>
          </a:p>
          <a:p>
            <a:r>
              <a:rPr lang="en-US" altLang="ko-KR" dirty="0"/>
              <a:t>~</a:t>
            </a:r>
            <a:r>
              <a:rPr lang="ko-KR" altLang="en-US" dirty="0"/>
              <a:t>해 보세요 연습하기</a:t>
            </a:r>
            <a:r>
              <a:rPr lang="en-US" altLang="ko-KR" dirty="0"/>
              <a:t>.</a:t>
            </a:r>
          </a:p>
          <a:p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37314740"/>
      </p:ext>
    </p:extLst>
  </p:cSld>
  <p:clrMapOvr>
    <a:masterClrMapping/>
  </p:clrMapOvr>
  <p:transition spd="slow">
    <p:cover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238CBA7-5BD6-4498-9B36-AD28C13A41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633"/>
            <a:ext cx="2200275" cy="7739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4F996AE-9E73-4E60-9C01-FBCB9C6952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320"/>
          <a:stretch/>
        </p:blipFill>
        <p:spPr>
          <a:xfrm>
            <a:off x="2989006" y="404410"/>
            <a:ext cx="6213987" cy="121592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4C1404C-30E2-4D59-AB68-C58C4C772B2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1583"/>
          <a:stretch/>
        </p:blipFill>
        <p:spPr>
          <a:xfrm>
            <a:off x="732196" y="1899059"/>
            <a:ext cx="2684821" cy="1859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5FA6EFD-1544-4E2B-8A19-77F5D4569B7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583"/>
          <a:stretch/>
        </p:blipFill>
        <p:spPr>
          <a:xfrm>
            <a:off x="732195" y="3758389"/>
            <a:ext cx="2684822" cy="1859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87D2817-DE74-4C93-96C2-2A12780A7E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12267" y="2241015"/>
            <a:ext cx="7944465" cy="288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457662"/>
      </p:ext>
    </p:extLst>
  </p:cSld>
  <p:clrMapOvr>
    <a:masterClrMapping/>
  </p:clrMapOvr>
  <p:transition spd="slow">
    <p:cover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9188E71-E7C8-4C73-9159-E511D2ED04EF}"/>
              </a:ext>
            </a:extLst>
          </p:cNvPr>
          <p:cNvSpPr txBox="1"/>
          <p:nvPr/>
        </p:nvSpPr>
        <p:spPr>
          <a:xfrm>
            <a:off x="226967" y="827422"/>
            <a:ext cx="98587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atin typeface="210 러블리베이비 L" panose="02020603020101020101" pitchFamily="18" charset="-127"/>
                <a:ea typeface="210 러블리베이비 L" panose="02020603020101020101" pitchFamily="18" charset="-127"/>
              </a:rPr>
              <a:t>EBS </a:t>
            </a:r>
            <a:r>
              <a:rPr lang="ko-KR" altLang="en-US" sz="4800" b="1" dirty="0">
                <a:latin typeface="210 러블리베이비 L" panose="02020603020101020101" pitchFamily="18" charset="-127"/>
                <a:ea typeface="210 러블리베이비 L" panose="02020603020101020101" pitchFamily="18" charset="-127"/>
              </a:rPr>
              <a:t>할 수 있어요 </a:t>
            </a:r>
            <a:r>
              <a:rPr lang="en-US" altLang="ko-KR" sz="4800" b="1" dirty="0">
                <a:latin typeface="210 러블리베이비 L" panose="02020603020101020101" pitchFamily="18" charset="-127"/>
                <a:ea typeface="210 러블리베이비 L" panose="02020603020101020101" pitchFamily="18" charset="-127"/>
              </a:rPr>
              <a:t>–</a:t>
            </a:r>
            <a:r>
              <a:rPr lang="ko-KR" altLang="en-US" sz="4800" b="1" dirty="0">
                <a:latin typeface="210 러블리베이비 L" panose="02020603020101020101" pitchFamily="18" charset="-127"/>
                <a:ea typeface="210 러블리베이비 L" panose="02020603020101020101" pitchFamily="18" charset="-127"/>
              </a:rPr>
              <a:t> 지하철 타기 편</a:t>
            </a:r>
            <a:endParaRPr lang="en-US" sz="4800" b="1" dirty="0">
              <a:latin typeface="210 러블리베이비 L" panose="02020603020101020101" pitchFamily="18" charset="-127"/>
              <a:ea typeface="210 러블리베이비 L" panose="02020603020101020101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0B715C77-817F-1042-B6DF-350555BB027F}"/>
              </a:ext>
            </a:extLst>
          </p:cNvPr>
          <p:cNvSpPr/>
          <p:nvPr/>
        </p:nvSpPr>
        <p:spPr>
          <a:xfrm>
            <a:off x="2703192" y="2158484"/>
            <a:ext cx="63636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3600" dirty="0" err="1"/>
              <a:t>https</a:t>
            </a:r>
            <a:r>
              <a:rPr lang="ko-KR" altLang="en-US" sz="3600" dirty="0"/>
              <a:t>://</a:t>
            </a:r>
            <a:r>
              <a:rPr lang="ko-KR" altLang="en-US" sz="3600" dirty="0" err="1"/>
              <a:t>youtu.be</a:t>
            </a:r>
            <a:r>
              <a:rPr lang="ko-KR" altLang="en-US" sz="3600" dirty="0"/>
              <a:t>/v-n0XuPktoE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DF8B9D-3253-E542-A985-77019CA55513}"/>
              </a:ext>
            </a:extLst>
          </p:cNvPr>
          <p:cNvSpPr txBox="1"/>
          <p:nvPr/>
        </p:nvSpPr>
        <p:spPr>
          <a:xfrm>
            <a:off x="226967" y="3543299"/>
            <a:ext cx="747832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2400" dirty="0"/>
              <a:t>한국에서 지하철을 탈 때 지켜야 할 규칙들이 있어요</a:t>
            </a:r>
            <a:r>
              <a:rPr kumimoji="1" lang="en-US" altLang="ko-KR" sz="2400" dirty="0"/>
              <a:t>.</a:t>
            </a:r>
          </a:p>
          <a:p>
            <a:r>
              <a:rPr kumimoji="1" lang="ko-KR" altLang="en-US" sz="2400" dirty="0"/>
              <a:t>어떤 규칙들이 있는지 같이 들어보고 나누어 보아요</a:t>
            </a:r>
            <a:r>
              <a:rPr kumimoji="1" lang="en-US" altLang="ko-KR" sz="2400" dirty="0"/>
              <a:t>!</a:t>
            </a:r>
          </a:p>
          <a:p>
            <a:endParaRPr kumimoji="1"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16300874"/>
      </p:ext>
    </p:extLst>
  </p:cSld>
  <p:clrMapOvr>
    <a:masterClrMapping/>
  </p:clrMapOvr>
  <p:transition spd="slow">
    <p:cover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FEBCBA1-9580-4C06-8BEE-E2A4847BA4FD}"/>
              </a:ext>
            </a:extLst>
          </p:cNvPr>
          <p:cNvSpPr txBox="1">
            <a:spLocks/>
          </p:cNvSpPr>
          <p:nvPr/>
        </p:nvSpPr>
        <p:spPr>
          <a:xfrm>
            <a:off x="838200" y="512451"/>
            <a:ext cx="10515600" cy="9127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anchor="ctr"/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dirty="0">
                <a:latin typeface="+mn-lt"/>
              </a:rPr>
              <a:t>Homework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D9B0DF2-13E8-41DC-A10D-136F7AAFEFB6}"/>
              </a:ext>
            </a:extLst>
          </p:cNvPr>
          <p:cNvSpPr txBox="1">
            <a:spLocks/>
          </p:cNvSpPr>
          <p:nvPr/>
        </p:nvSpPr>
        <p:spPr>
          <a:xfrm>
            <a:off x="838200" y="2034172"/>
            <a:ext cx="10515600" cy="3606987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lnSpc>
                <a:spcPct val="150000"/>
              </a:lnSpc>
              <a:buFont typeface="+mj-lt"/>
              <a:buAutoNum type="arabicPeriod"/>
            </a:pPr>
            <a:r>
              <a:rPr lang="en-US" b="1" dirty="0"/>
              <a:t>Workbook P. 48-51</a:t>
            </a:r>
          </a:p>
          <a:p>
            <a:pPr marL="457200" indent="-457200" algn="l">
              <a:lnSpc>
                <a:spcPct val="150000"/>
              </a:lnSpc>
              <a:buFont typeface="+mj-lt"/>
              <a:buAutoNum type="arabicPeriod"/>
            </a:pPr>
            <a:r>
              <a:rPr lang="en-US" b="1" dirty="0"/>
              <a:t>Quizlet </a:t>
            </a:r>
            <a:r>
              <a:rPr lang="en-US" dirty="0">
                <a:hlinkClick r:id="rId2"/>
              </a:rPr>
              <a:t>https://quizlet.com/_8cw848?x=1jqt&amp;i=2tig8t</a:t>
            </a:r>
            <a:endParaRPr lang="en-US" dirty="0"/>
          </a:p>
          <a:p>
            <a:pPr marL="457200" indent="-457200" algn="l">
              <a:lnSpc>
                <a:spcPct val="150000"/>
              </a:lnSpc>
              <a:buFont typeface="+mj-lt"/>
              <a:buAutoNum type="arabicPeriod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56035392"/>
      </p:ext>
    </p:extLst>
  </p:cSld>
  <p:clrMapOvr>
    <a:masterClrMapping/>
  </p:clrMapOvr>
  <p:transition spd="slow">
    <p:cover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126AC00-BCD4-784C-8EC8-F7C4637D0E3C}"/>
              </a:ext>
            </a:extLst>
          </p:cNvPr>
          <p:cNvSpPr txBox="1"/>
          <p:nvPr/>
        </p:nvSpPr>
        <p:spPr>
          <a:xfrm>
            <a:off x="171450" y="328613"/>
            <a:ext cx="2086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Workbook</a:t>
            </a:r>
            <a:r>
              <a:rPr kumimoji="1" lang="ko-KR" altLang="en-US" dirty="0"/>
              <a:t> </a:t>
            </a:r>
            <a:r>
              <a:rPr kumimoji="1" lang="en-US" altLang="ko-KR" dirty="0"/>
              <a:t>48-51p</a:t>
            </a:r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C573B3A1-ED69-B042-A823-5ED27D8E8B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656" y="1197232"/>
            <a:ext cx="8140700" cy="4216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4A1004A-A9C4-BD4C-A4B0-36A6C219AF7E}"/>
              </a:ext>
            </a:extLst>
          </p:cNvPr>
          <p:cNvSpPr txBox="1"/>
          <p:nvPr/>
        </p:nvSpPr>
        <p:spPr>
          <a:xfrm>
            <a:off x="8403245" y="1763116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기차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4595D5-84D7-E24B-B126-B56613F356BC}"/>
              </a:ext>
            </a:extLst>
          </p:cNvPr>
          <p:cNvSpPr txBox="1"/>
          <p:nvPr/>
        </p:nvSpPr>
        <p:spPr>
          <a:xfrm>
            <a:off x="4327731" y="2224781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버스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975CC6-09E4-2749-B4A5-EB78AD20A234}"/>
              </a:ext>
            </a:extLst>
          </p:cNvPr>
          <p:cNvSpPr txBox="1"/>
          <p:nvPr/>
        </p:nvSpPr>
        <p:spPr>
          <a:xfrm>
            <a:off x="6402559" y="2274209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택시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8D1EE1-CA4F-6D4D-9E3C-7501B0A6D529}"/>
              </a:ext>
            </a:extLst>
          </p:cNvPr>
          <p:cNvSpPr txBox="1"/>
          <p:nvPr/>
        </p:nvSpPr>
        <p:spPr>
          <a:xfrm>
            <a:off x="8471482" y="2559832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지하철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B8D1A6B-1CFE-884C-B2DF-4C079C16E92D}"/>
              </a:ext>
            </a:extLst>
          </p:cNvPr>
          <p:cNvSpPr txBox="1"/>
          <p:nvPr/>
        </p:nvSpPr>
        <p:spPr>
          <a:xfrm>
            <a:off x="3903601" y="4553389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비행기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DB0A8A-7354-544B-86F9-ACBDD726B0FD}"/>
              </a:ext>
            </a:extLst>
          </p:cNvPr>
          <p:cNvSpPr txBox="1"/>
          <p:nvPr/>
        </p:nvSpPr>
        <p:spPr>
          <a:xfrm>
            <a:off x="8649466" y="3922432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자동차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91986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B3B3523B-6457-5648-8B13-C71203AB69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4854" y="395416"/>
            <a:ext cx="7409950" cy="555244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F0D11F4-EBEF-F94D-BDF3-4007AE72446B}"/>
              </a:ext>
            </a:extLst>
          </p:cNvPr>
          <p:cNvSpPr txBox="1"/>
          <p:nvPr/>
        </p:nvSpPr>
        <p:spPr>
          <a:xfrm>
            <a:off x="6403914" y="2709972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내려요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889724-418B-D147-88CF-D7BA3B87704B}"/>
              </a:ext>
            </a:extLst>
          </p:cNvPr>
          <p:cNvSpPr txBox="1"/>
          <p:nvPr/>
        </p:nvSpPr>
        <p:spPr>
          <a:xfrm>
            <a:off x="6403914" y="3895826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타요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E97C46-6C3B-B144-B800-792EC7B2610B}"/>
              </a:ext>
            </a:extLst>
          </p:cNvPr>
          <p:cNvSpPr txBox="1"/>
          <p:nvPr/>
        </p:nvSpPr>
        <p:spPr>
          <a:xfrm>
            <a:off x="6557802" y="5024528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건너요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02608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34CA4A8F-868D-6D4F-8832-61D4F0D0C0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707" y="321275"/>
            <a:ext cx="6421249" cy="559778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9C0C74D-6D95-CE4D-A280-1CD5CBE13C69}"/>
              </a:ext>
            </a:extLst>
          </p:cNvPr>
          <p:cNvSpPr txBox="1"/>
          <p:nvPr/>
        </p:nvSpPr>
        <p:spPr>
          <a:xfrm>
            <a:off x="6206206" y="3265631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버스로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E0C053-554A-CB4B-BC3A-73BBB2AA78DE}"/>
              </a:ext>
            </a:extLst>
          </p:cNvPr>
          <p:cNvSpPr txBox="1"/>
          <p:nvPr/>
        </p:nvSpPr>
        <p:spPr>
          <a:xfrm>
            <a:off x="6206206" y="4962626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자동차로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30051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45F1893-38C8-40EA-B00B-C47591A8F8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3603" y="0"/>
            <a:ext cx="7264793" cy="6131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842343"/>
      </p:ext>
    </p:extLst>
  </p:cSld>
  <p:clrMapOvr>
    <a:masterClrMapping/>
  </p:clrMapOvr>
  <p:transition spd="slow">
    <p:cover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D97B6758-5892-EB45-83BD-D19A6680D8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7814" y="1597548"/>
            <a:ext cx="7281502" cy="382706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1EE8B00-DC06-EC40-8175-B9108EBC1CAD}"/>
              </a:ext>
            </a:extLst>
          </p:cNvPr>
          <p:cNvSpPr txBox="1"/>
          <p:nvPr/>
        </p:nvSpPr>
        <p:spPr>
          <a:xfrm>
            <a:off x="5838565" y="2289447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핸드폰으로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A5879F-C61A-3049-AB47-610903692AAC}"/>
              </a:ext>
            </a:extLst>
          </p:cNvPr>
          <p:cNvSpPr txBox="1"/>
          <p:nvPr/>
        </p:nvSpPr>
        <p:spPr>
          <a:xfrm>
            <a:off x="5838565" y="4217101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젓가락으로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69159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AB608487-61EF-A842-B56E-A5814D562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6782" y="358348"/>
            <a:ext cx="6351942" cy="56717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C4F33CF-C670-7F4B-91AD-CFBF200CFA87}"/>
              </a:ext>
            </a:extLst>
          </p:cNvPr>
          <p:cNvSpPr txBox="1"/>
          <p:nvPr/>
        </p:nvSpPr>
        <p:spPr>
          <a:xfrm>
            <a:off x="6725190" y="3302701"/>
            <a:ext cx="1524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가 보세요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B33D5B-20DA-FB45-8FB5-29F031572585}"/>
              </a:ext>
            </a:extLst>
          </p:cNvPr>
          <p:cNvSpPr txBox="1"/>
          <p:nvPr/>
        </p:nvSpPr>
        <p:spPr>
          <a:xfrm>
            <a:off x="6457460" y="5061479"/>
            <a:ext cx="18325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배워 보세요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26883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DECC2461-0897-FD46-8E9B-305A8CC97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761" y="1286992"/>
            <a:ext cx="6959977" cy="40017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27E7422-EF6D-8C44-9E72-E17042CA86B6}"/>
              </a:ext>
            </a:extLst>
          </p:cNvPr>
          <p:cNvSpPr txBox="1"/>
          <p:nvPr/>
        </p:nvSpPr>
        <p:spPr>
          <a:xfrm>
            <a:off x="7083536" y="2017599"/>
            <a:ext cx="18325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걸어 보세요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1053B4-51EB-B344-9845-5E41C09FE256}"/>
              </a:ext>
            </a:extLst>
          </p:cNvPr>
          <p:cNvSpPr txBox="1"/>
          <p:nvPr/>
        </p:nvSpPr>
        <p:spPr>
          <a:xfrm>
            <a:off x="6848758" y="3957609"/>
            <a:ext cx="18325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물어 보세요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23664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7E51CC5-0C7E-4F41-A812-D9CC091C33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994" y="432488"/>
            <a:ext cx="6380970" cy="522657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56AEFD1A-7B11-FD42-BE6C-22F2A406BF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6823" y="554525"/>
            <a:ext cx="5421609" cy="249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082464"/>
      </p:ext>
    </p:extLst>
  </p:cSld>
  <p:clrMapOvr>
    <a:masterClrMapping/>
  </p:clrMapOvr>
  <p:transition spd="slow">
    <p:cover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2C623-18B7-4250-91FF-5ACB5DAD3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8275"/>
            <a:ext cx="10515600" cy="912766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/>
          <a:lstStyle/>
          <a:p>
            <a:r>
              <a:rPr lang="en-US" sz="4000" b="1" dirty="0">
                <a:latin typeface="+mn-lt"/>
              </a:rPr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BEB132-B922-40FD-8B30-061938CAE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7355"/>
            <a:ext cx="10515600" cy="4737182"/>
          </a:xfrm>
          <a:ln>
            <a:solidFill>
              <a:srgbClr val="0070C0"/>
            </a:solidFill>
          </a:ln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2400" b="1" dirty="0"/>
              <a:t>재외동포를 위한 한국어 </a:t>
            </a:r>
            <a:r>
              <a:rPr lang="en-US" altLang="ko-KR" sz="2400" b="1" dirty="0"/>
              <a:t>2-2 (</a:t>
            </a:r>
            <a:r>
              <a:rPr lang="ko-KR" altLang="en-US" sz="2400" b="1" dirty="0"/>
              <a:t>영어권</a:t>
            </a:r>
            <a:r>
              <a:rPr lang="en-US" altLang="ko-KR" sz="2400" b="1" dirty="0"/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2400" b="1" dirty="0"/>
              <a:t>재외동포를 위한 한국어 </a:t>
            </a:r>
            <a:r>
              <a:rPr lang="en-US" altLang="ko-KR" sz="2400" b="1" dirty="0"/>
              <a:t>2-2 (</a:t>
            </a:r>
            <a:r>
              <a:rPr lang="ko-KR" altLang="en-US" sz="2400" b="1" dirty="0"/>
              <a:t>범용</a:t>
            </a:r>
            <a:r>
              <a:rPr lang="en-US" altLang="ko-KR" sz="2400" b="1" dirty="0"/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2400" b="1" dirty="0">
                <a:hlinkClick r:id="rId2"/>
              </a:rPr>
              <a:t>https://images.app.goo.gl/kkPbXNn4J3fNgKzN6</a:t>
            </a:r>
            <a:endParaRPr lang="en-US" altLang="ko-KR" sz="2400" b="1" dirty="0"/>
          </a:p>
          <a:p>
            <a:pPr>
              <a:lnSpc>
                <a:spcPct val="150000"/>
              </a:lnSpc>
            </a:pPr>
            <a:r>
              <a:rPr lang="en-US" altLang="ko-KR" sz="2400" b="1" dirty="0">
                <a:hlinkClick r:id="rId3"/>
              </a:rPr>
              <a:t>https://images.app.goo.gl/ee3tzmGt37mrWrc28</a:t>
            </a:r>
            <a:endParaRPr lang="en-US" altLang="ko-KR" sz="2400" b="1" dirty="0"/>
          </a:p>
          <a:p>
            <a:pPr>
              <a:lnSpc>
                <a:spcPct val="150000"/>
              </a:lnSpc>
            </a:pPr>
            <a:r>
              <a:rPr lang="en-US" altLang="ko-KR" sz="2400" b="1" dirty="0">
                <a:hlinkClick r:id="rId4"/>
              </a:rPr>
              <a:t>https://images.app.goo.gl/2JhNUhJp6aarz9qX8</a:t>
            </a:r>
            <a:endParaRPr lang="en-US" altLang="ko-KR" sz="2400" b="1" dirty="0"/>
          </a:p>
          <a:p>
            <a:pPr>
              <a:lnSpc>
                <a:spcPct val="150000"/>
              </a:lnSpc>
            </a:pPr>
            <a:r>
              <a:rPr lang="en-US" altLang="ko-KR" sz="2400" b="1" dirty="0">
                <a:hlinkClick r:id="rId5"/>
              </a:rPr>
              <a:t>https://images.app.goo.gl/6LEYmnSYWRKw7VrN7</a:t>
            </a:r>
            <a:endParaRPr lang="en-US" altLang="ko-KR" sz="2400" b="1" dirty="0"/>
          </a:p>
          <a:p>
            <a:r>
              <a:rPr lang="ko-KR" altLang="en-US" sz="2400" dirty="0">
                <a:hlinkClick r:id="rId6"/>
              </a:rPr>
              <a:t>https://youtu.be/v-n0XuPktoE</a:t>
            </a:r>
            <a:endParaRPr lang="en-US" altLang="ko-KR" sz="2400" b="1" dirty="0"/>
          </a:p>
          <a:p>
            <a:pPr>
              <a:lnSpc>
                <a:spcPct val="150000"/>
              </a:lnSpc>
            </a:pP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889468114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50FA11F-0704-495B-8325-C29D6BCA38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7464" y="956465"/>
            <a:ext cx="8937071" cy="4643991"/>
          </a:xfrm>
          <a:prstGeom prst="rect">
            <a:avLst/>
          </a:prstGeom>
        </p:spPr>
      </p:pic>
      <p:pic>
        <p:nvPicPr>
          <p:cNvPr id="2" name="Track 033">
            <a:hlinkClick r:id="" action="ppaction://media"/>
            <a:extLst>
              <a:ext uri="{FF2B5EF4-FFF2-40B4-BE49-F238E27FC236}">
                <a16:creationId xmlns:a16="http://schemas.microsoft.com/office/drawing/2014/main" id="{DA0502C2-074B-461E-A314-9E0D405AEC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41877" y="9564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74642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64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1F0132C-BC53-4C50-A281-D8C651191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0516" y="4328719"/>
            <a:ext cx="8170968" cy="14595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4D078DD-35FA-4426-B31A-DE51D10E8F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6793" y="117445"/>
            <a:ext cx="4018414" cy="40938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99D95F0-0DC1-49EC-BE66-09C9D35B868B}"/>
              </a:ext>
            </a:extLst>
          </p:cNvPr>
          <p:cNvSpPr txBox="1"/>
          <p:nvPr/>
        </p:nvSpPr>
        <p:spPr>
          <a:xfrm>
            <a:off x="93784" y="117445"/>
            <a:ext cx="23294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avolini" panose="020B0502040204020203" pitchFamily="66" charset="0"/>
                <a:cs typeface="Cavolini" panose="020B0502040204020203" pitchFamily="66" charset="0"/>
              </a:rPr>
              <a:t>Let’s TALK!</a:t>
            </a:r>
          </a:p>
        </p:txBody>
      </p:sp>
    </p:spTree>
    <p:extLst>
      <p:ext uri="{BB962C8B-B14F-4D97-AF65-F5344CB8AC3E}">
        <p14:creationId xmlns:p14="http://schemas.microsoft.com/office/powerpoint/2010/main" val="1643683375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335DF48-42E2-4E38-A7B1-78BFB879A384}"/>
              </a:ext>
            </a:extLst>
          </p:cNvPr>
          <p:cNvSpPr txBox="1"/>
          <p:nvPr/>
        </p:nvSpPr>
        <p:spPr>
          <a:xfrm>
            <a:off x="0" y="1072031"/>
            <a:ext cx="672331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3200" dirty="0">
                <a:latin typeface="+mj-ea"/>
                <a:ea typeface="+mj-ea"/>
              </a:rPr>
              <a:t>여러분은 학교까지 어떻게 가나요</a:t>
            </a:r>
            <a:r>
              <a:rPr lang="en-US" altLang="ko-KR" sz="3200" dirty="0">
                <a:latin typeface="+mj-ea"/>
                <a:ea typeface="+mj-ea"/>
              </a:rPr>
              <a:t>?</a:t>
            </a:r>
          </a:p>
          <a:p>
            <a:pPr algn="ctr"/>
            <a:r>
              <a:rPr lang="en-US" sz="2400" dirty="0">
                <a:latin typeface="+mj-ea"/>
                <a:ea typeface="+mj-ea"/>
              </a:rPr>
              <a:t>How</a:t>
            </a:r>
            <a:r>
              <a:rPr lang="ko-KR" altLang="en-US" sz="2400" dirty="0">
                <a:latin typeface="+mj-ea"/>
                <a:ea typeface="+mj-ea"/>
              </a:rPr>
              <a:t> </a:t>
            </a:r>
            <a:r>
              <a:rPr lang="en-US" altLang="ko-KR" sz="2400" dirty="0">
                <a:latin typeface="+mj-ea"/>
                <a:ea typeface="+mj-ea"/>
              </a:rPr>
              <a:t>do you go to school?</a:t>
            </a:r>
            <a:endParaRPr lang="en-US" sz="2400" dirty="0">
              <a:latin typeface="+mj-ea"/>
              <a:ea typeface="+mj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4B82DD-3BE9-4D08-8621-83E835CAC12F}"/>
              </a:ext>
            </a:extLst>
          </p:cNvPr>
          <p:cNvSpPr txBox="1"/>
          <p:nvPr/>
        </p:nvSpPr>
        <p:spPr>
          <a:xfrm>
            <a:off x="264238" y="3571602"/>
            <a:ext cx="669927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3200" dirty="0">
                <a:latin typeface="+mj-ea"/>
                <a:ea typeface="+mj-ea"/>
              </a:rPr>
              <a:t>미래에는 어떻게 이동하게 될까요</a:t>
            </a:r>
            <a:r>
              <a:rPr lang="en-US" altLang="ko-KR" sz="3200" dirty="0">
                <a:latin typeface="+mj-ea"/>
                <a:ea typeface="+mj-ea"/>
              </a:rPr>
              <a:t>?</a:t>
            </a:r>
          </a:p>
          <a:p>
            <a:pPr algn="ctr"/>
            <a:r>
              <a:rPr lang="en-US" sz="2400" dirty="0">
                <a:latin typeface="+mj-ea"/>
                <a:ea typeface="+mj-ea"/>
              </a:rPr>
              <a:t>How will be get around in the future?</a:t>
            </a:r>
          </a:p>
        </p:txBody>
      </p:sp>
      <p:pic>
        <p:nvPicPr>
          <p:cNvPr id="1026" name="Picture 2" descr="Walk Briskly for Your Health. About 100 Steps a Minute. - The New ...">
            <a:extLst>
              <a:ext uri="{FF2B5EF4-FFF2-40B4-BE49-F238E27FC236}">
                <a16:creationId xmlns:a16="http://schemas.microsoft.com/office/drawing/2014/main" id="{42C13875-B716-45A8-8583-826F6E2B42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3509" y="480646"/>
            <a:ext cx="2318238" cy="1545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ennsylvania Mountain Biking &amp; Bike Trails | Famous Reading Outdoors">
            <a:extLst>
              <a:ext uri="{FF2B5EF4-FFF2-40B4-BE49-F238E27FC236}">
                <a16:creationId xmlns:a16="http://schemas.microsoft.com/office/drawing/2014/main" id="{FA9B2E2D-9734-4B04-938D-B0230333F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5550" y="480646"/>
            <a:ext cx="2528987" cy="1545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ow to Drive on the Highway | Driving Lessons - YouTube">
            <a:extLst>
              <a:ext uri="{FF2B5EF4-FFF2-40B4-BE49-F238E27FC236}">
                <a16:creationId xmlns:a16="http://schemas.microsoft.com/office/drawing/2014/main" id="{1528177E-4F7E-4D1F-B5BB-70EBA57E4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485" y="1860260"/>
            <a:ext cx="2691260" cy="1513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✅6️⃣ Next Future Transportation You Must See - YouTube">
            <a:extLst>
              <a:ext uri="{FF2B5EF4-FFF2-40B4-BE49-F238E27FC236}">
                <a16:creationId xmlns:a16="http://schemas.microsoft.com/office/drawing/2014/main" id="{CBB16A1D-E3F4-47E3-9E50-5B1A89C7B8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7809" y="3544154"/>
            <a:ext cx="2747542" cy="1545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Next Future Transportation – TU Automotive">
            <a:extLst>
              <a:ext uri="{FF2B5EF4-FFF2-40B4-BE49-F238E27FC236}">
                <a16:creationId xmlns:a16="http://schemas.microsoft.com/office/drawing/2014/main" id="{F3B1080A-1D2B-4EC9-9415-8286D71670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3682" y="4525709"/>
            <a:ext cx="2523056" cy="1513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3474441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08A7D4D-24D5-4783-9E17-A3A6D4C78E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567"/>
            <a:ext cx="3106994" cy="57647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83DD79A-C1DC-40C2-A067-D8C926021E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738208"/>
            <a:ext cx="2374084" cy="60899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83F66A5-26FA-4FC5-BFE5-EC80A58B26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1668" y="222013"/>
            <a:ext cx="7212729" cy="5855604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1FBF5BB-552F-40C1-936A-DB849B3016A8}"/>
              </a:ext>
            </a:extLst>
          </p:cNvPr>
          <p:cNvSpPr/>
          <p:nvPr/>
        </p:nvSpPr>
        <p:spPr>
          <a:xfrm>
            <a:off x="5729681" y="545284"/>
            <a:ext cx="906011" cy="360727"/>
          </a:xfrm>
          <a:prstGeom prst="roundRect">
            <a:avLst/>
          </a:prstGeom>
          <a:solidFill>
            <a:srgbClr val="FFE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3C11130F-6695-4EB4-A0D2-CD5D09FFBB74}"/>
              </a:ext>
            </a:extLst>
          </p:cNvPr>
          <p:cNvSpPr/>
          <p:nvPr/>
        </p:nvSpPr>
        <p:spPr>
          <a:xfrm>
            <a:off x="4745372" y="1347203"/>
            <a:ext cx="906011" cy="360727"/>
          </a:xfrm>
          <a:prstGeom prst="roundRect">
            <a:avLst/>
          </a:prstGeom>
          <a:solidFill>
            <a:srgbClr val="FFE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25B56D62-5AAB-49B0-993E-8C859673C713}"/>
              </a:ext>
            </a:extLst>
          </p:cNvPr>
          <p:cNvSpPr/>
          <p:nvPr/>
        </p:nvSpPr>
        <p:spPr>
          <a:xfrm>
            <a:off x="7139300" y="1417739"/>
            <a:ext cx="906011" cy="360727"/>
          </a:xfrm>
          <a:prstGeom prst="roundRect">
            <a:avLst/>
          </a:prstGeom>
          <a:solidFill>
            <a:srgbClr val="FFE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8D0176F3-6E84-4E41-9CC2-D91DFBA77BC0}"/>
              </a:ext>
            </a:extLst>
          </p:cNvPr>
          <p:cNvSpPr/>
          <p:nvPr/>
        </p:nvSpPr>
        <p:spPr>
          <a:xfrm>
            <a:off x="9246335" y="1237375"/>
            <a:ext cx="1130847" cy="360727"/>
          </a:xfrm>
          <a:prstGeom prst="roundRect">
            <a:avLst/>
          </a:prstGeom>
          <a:solidFill>
            <a:srgbClr val="FFE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94E0D46-35A6-47DE-91C9-0D7CF1DDAC46}"/>
              </a:ext>
            </a:extLst>
          </p:cNvPr>
          <p:cNvSpPr/>
          <p:nvPr/>
        </p:nvSpPr>
        <p:spPr>
          <a:xfrm>
            <a:off x="9499672" y="1770077"/>
            <a:ext cx="1130847" cy="360727"/>
          </a:xfrm>
          <a:prstGeom prst="roundRect">
            <a:avLst/>
          </a:prstGeom>
          <a:solidFill>
            <a:srgbClr val="FFE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1EAC7588-C5FB-43B0-B044-7916512A692A}"/>
              </a:ext>
            </a:extLst>
          </p:cNvPr>
          <p:cNvSpPr/>
          <p:nvPr/>
        </p:nvSpPr>
        <p:spPr>
          <a:xfrm>
            <a:off x="5276177" y="5394716"/>
            <a:ext cx="1130847" cy="360727"/>
          </a:xfrm>
          <a:prstGeom prst="roundRect">
            <a:avLst/>
          </a:prstGeom>
          <a:solidFill>
            <a:srgbClr val="FFE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BA3AC42C-51E0-4400-9756-5DE89CEE44F8}"/>
              </a:ext>
            </a:extLst>
          </p:cNvPr>
          <p:cNvSpPr/>
          <p:nvPr/>
        </p:nvSpPr>
        <p:spPr>
          <a:xfrm>
            <a:off x="7701993" y="4792107"/>
            <a:ext cx="1072891" cy="451012"/>
          </a:xfrm>
          <a:prstGeom prst="roundRect">
            <a:avLst/>
          </a:prstGeom>
          <a:solidFill>
            <a:srgbClr val="FFE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74F275F5-553F-4CBB-B2CF-547E845D26CD}"/>
              </a:ext>
            </a:extLst>
          </p:cNvPr>
          <p:cNvSpPr/>
          <p:nvPr/>
        </p:nvSpPr>
        <p:spPr>
          <a:xfrm>
            <a:off x="9632860" y="5361160"/>
            <a:ext cx="912102" cy="360727"/>
          </a:xfrm>
          <a:prstGeom prst="roundRect">
            <a:avLst/>
          </a:prstGeom>
          <a:solidFill>
            <a:srgbClr val="FFE8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5BE9AB82-475B-4E01-9BBB-17AD249667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5509" y="3046689"/>
            <a:ext cx="9320981" cy="86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90935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EDA9824-D131-4F59-A02D-85287839EB8C}"/>
              </a:ext>
            </a:extLst>
          </p:cNvPr>
          <p:cNvGrpSpPr/>
          <p:nvPr/>
        </p:nvGrpSpPr>
        <p:grpSpPr>
          <a:xfrm>
            <a:off x="2595130" y="985333"/>
            <a:ext cx="7001740" cy="3060705"/>
            <a:chOff x="546818" y="1289214"/>
            <a:chExt cx="7001740" cy="306070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4B9F01E-DF7A-4AE2-ABCC-DF1ABF8038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6818" y="1289214"/>
              <a:ext cx="5427406" cy="1997765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F1A1454-1AE4-4AA5-B668-9D5896008B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1952" y="3276493"/>
              <a:ext cx="6646606" cy="1073426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C6D5B779-5DE1-4FDE-B500-F5EF9BEBC4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6554" y="4524994"/>
            <a:ext cx="9378892" cy="8907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A20DF99-3534-4F01-BF23-B2EAE9CCBA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53147"/>
            <a:ext cx="2374084" cy="608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293558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3FF3577-7872-46B3-8904-650D06A9E0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548543" cy="6304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97C866-5A49-4498-B2E8-78779E2263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1067330"/>
            <a:ext cx="8830810" cy="47233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8E85E57-EA88-4958-919D-61A6A695DE4C}"/>
              </a:ext>
            </a:extLst>
          </p:cNvPr>
          <p:cNvSpPr txBox="1"/>
          <p:nvPr/>
        </p:nvSpPr>
        <p:spPr>
          <a:xfrm>
            <a:off x="7474592" y="2499919"/>
            <a:ext cx="3201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rgbClr val="7030A0"/>
                </a:solidFill>
              </a:rPr>
              <a:t>How do you go to school?</a:t>
            </a:r>
            <a:r>
              <a:rPr lang="ko-KR" altLang="en-US" b="1" dirty="0">
                <a:solidFill>
                  <a:srgbClr val="7030A0"/>
                </a:solidFill>
              </a:rPr>
              <a:t> 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0FEA65-BC83-468E-9454-A1DA163F6C23}"/>
              </a:ext>
            </a:extLst>
          </p:cNvPr>
          <p:cNvSpPr txBox="1"/>
          <p:nvPr/>
        </p:nvSpPr>
        <p:spPr>
          <a:xfrm>
            <a:off x="7474592" y="2869251"/>
            <a:ext cx="990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rgbClr val="7030A0"/>
                </a:solidFill>
              </a:rPr>
              <a:t>By bus.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3DF167-76D4-4D4E-AF96-44D10DA40FF9}"/>
              </a:ext>
            </a:extLst>
          </p:cNvPr>
          <p:cNvSpPr txBox="1"/>
          <p:nvPr/>
        </p:nvSpPr>
        <p:spPr>
          <a:xfrm>
            <a:off x="7474592" y="4329960"/>
            <a:ext cx="30425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rgbClr val="7030A0"/>
                </a:solidFill>
              </a:rPr>
              <a:t>What should I write with?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AD81B3-6068-4F84-A427-372BFBFDFA70}"/>
              </a:ext>
            </a:extLst>
          </p:cNvPr>
          <p:cNvSpPr txBox="1"/>
          <p:nvPr/>
        </p:nvSpPr>
        <p:spPr>
          <a:xfrm>
            <a:off x="7474592" y="4766882"/>
            <a:ext cx="1470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rgbClr val="7030A0"/>
                </a:solidFill>
              </a:rPr>
              <a:t>With a pen.</a:t>
            </a:r>
            <a:endParaRPr lang="en-US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136352"/>
      </p:ext>
    </p:extLst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</TotalTime>
  <Words>464</Words>
  <Application>Microsoft Macintosh PowerPoint</Application>
  <PresentationFormat>와이드스크린</PresentationFormat>
  <Paragraphs>145</Paragraphs>
  <Slides>34</Slides>
  <Notes>1</Notes>
  <HiddenSlides>0</HiddenSlides>
  <MMClips>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34</vt:i4>
      </vt:variant>
    </vt:vector>
  </HeadingPairs>
  <TitlesOfParts>
    <vt:vector size="40" baseType="lpstr">
      <vt:lpstr>Arial</vt:lpstr>
      <vt:lpstr>맑은 고딕</vt:lpstr>
      <vt:lpstr>Cavolini</vt:lpstr>
      <vt:lpstr>210 러블리베이비 L</vt:lpstr>
      <vt:lpstr>Calibri</vt:lpstr>
      <vt:lpstr>Office 테마</vt:lpstr>
      <vt:lpstr>PowerPoint 프레젠테이션</vt:lpstr>
      <vt:lpstr>학습 목표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References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Jeehaeh Do</dc:creator>
  <cp:lastModifiedBy>Jeehaeh Do</cp:lastModifiedBy>
  <cp:revision>30</cp:revision>
  <dcterms:created xsi:type="dcterms:W3CDTF">2020-04-25T22:31:45Z</dcterms:created>
  <dcterms:modified xsi:type="dcterms:W3CDTF">2020-05-28T05:04:00Z</dcterms:modified>
</cp:coreProperties>
</file>